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B66"/>
    <a:srgbClr val="7B89B5"/>
    <a:srgbClr val="0F3948"/>
    <a:srgbClr val="2054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1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wmf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43622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75625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2116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07263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445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365433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105067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08917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57661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9105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1293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52959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8754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02880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75441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64524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60460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2BFA171-F1CD-4BBF-91DF-64EE063EDCD6}" type="datetimeFigureOut">
              <a:rPr lang="uk-UA" smtClean="0"/>
              <a:t>19.05.2021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122C76-94AB-4C39-8CAD-0693E671FE1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609987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7D18AA3B-2FE9-4FAB-AA46-F71D7A8606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2292024"/>
              </p:ext>
            </p:extLst>
          </p:nvPr>
        </p:nvGraphicFramePr>
        <p:xfrm>
          <a:off x="0" y="-11509"/>
          <a:ext cx="12192000" cy="6879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4380640" imgH="13714200" progId="Photoshop.Image.22">
                  <p:embed/>
                </p:oleObj>
              </mc:Choice>
              <mc:Fallback>
                <p:oleObj name="Image" r:id="rId2" imgW="24380640" imgH="13714200" progId="Photoshop.Image.2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11509"/>
                        <a:ext cx="12192000" cy="6879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192000" y="2416140"/>
            <a:ext cx="9154274" cy="2387600"/>
          </a:xfrm>
        </p:spPr>
        <p:txBody>
          <a:bodyPr>
            <a:normAutofit/>
          </a:bodyPr>
          <a:lstStyle/>
          <a:p>
            <a:r>
              <a:rPr lang="uk-UA" baseline="30000" noProof="1">
                <a:latin typeface="Bahnschrift SemiBold Condensed" panose="020B0502040204020203" pitchFamily="34" charset="0"/>
              </a:rPr>
              <a:t>Застосування електролізу </a:t>
            </a:r>
            <a:br>
              <a:rPr lang="uk-UA" baseline="30000" noProof="1">
                <a:latin typeface="Bahnschrift SemiBold Condensed" panose="020B0502040204020203" pitchFamily="34" charset="0"/>
              </a:rPr>
            </a:br>
            <a:r>
              <a:rPr lang="uk-UA" baseline="30000" noProof="1">
                <a:latin typeface="Bahnschrift SemiBold Condensed" panose="020B0502040204020203" pitchFamily="34" charset="0"/>
              </a:rPr>
              <a:t>в практичній діяльності людини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135408" y="6631581"/>
            <a:ext cx="1864626" cy="226419"/>
          </a:xfrm>
        </p:spPr>
        <p:txBody>
          <a:bodyPr>
            <a:normAutofit fontScale="55000" lnSpcReduction="20000"/>
          </a:bodyPr>
          <a:lstStyle/>
          <a:p>
            <a:r>
              <a:rPr lang="uk-UA" dirty="0">
                <a:solidFill>
                  <a:schemeClr val="tx1"/>
                </a:solidFill>
              </a:rPr>
              <a:t>Стеценко Олександр</a:t>
            </a:r>
          </a:p>
        </p:txBody>
      </p:sp>
      <p:sp>
        <p:nvSpPr>
          <p:cNvPr id="6" name="Полилиния 17">
            <a:extLst>
              <a:ext uri="{FF2B5EF4-FFF2-40B4-BE49-F238E27FC236}">
                <a16:creationId xmlns:a16="http://schemas.microsoft.com/office/drawing/2014/main" id="{461621AD-85EA-43F5-8CCA-53813C5661B6}"/>
              </a:ext>
            </a:extLst>
          </p:cNvPr>
          <p:cNvSpPr/>
          <p:nvPr/>
        </p:nvSpPr>
        <p:spPr>
          <a:xfrm rot="10960293">
            <a:off x="-5062629" y="4831814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7" name="Полилиния 16">
            <a:extLst>
              <a:ext uri="{FF2B5EF4-FFF2-40B4-BE49-F238E27FC236}">
                <a16:creationId xmlns:a16="http://schemas.microsoft.com/office/drawing/2014/main" id="{E49A8A5E-A903-4084-8C4E-93106A9FE2B2}"/>
              </a:ext>
            </a:extLst>
          </p:cNvPr>
          <p:cNvSpPr/>
          <p:nvPr/>
        </p:nvSpPr>
        <p:spPr>
          <a:xfrm>
            <a:off x="12275296" y="-431933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23EC9522-17C1-44BA-B19E-6319DC3A56F5}"/>
              </a:ext>
            </a:extLst>
          </p:cNvPr>
          <p:cNvSpPr txBox="1">
            <a:spLocks/>
          </p:cNvSpPr>
          <p:nvPr/>
        </p:nvSpPr>
        <p:spPr>
          <a:xfrm>
            <a:off x="10469354" y="6619803"/>
            <a:ext cx="1253326" cy="22641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uk-UA" dirty="0" err="1">
                <a:solidFill>
                  <a:schemeClr val="tx1"/>
                </a:solidFill>
              </a:rPr>
              <a:t>Башляєв</a:t>
            </a:r>
            <a:r>
              <a:rPr lang="uk-UA" dirty="0">
                <a:solidFill>
                  <a:schemeClr val="tx1"/>
                </a:solidFill>
              </a:rPr>
              <a:t> Ілля</a:t>
            </a:r>
          </a:p>
        </p:txBody>
      </p:sp>
    </p:spTree>
    <p:extLst>
      <p:ext uri="{BB962C8B-B14F-4D97-AF65-F5344CB8AC3E}">
        <p14:creationId xmlns:p14="http://schemas.microsoft.com/office/powerpoint/2010/main" val="486025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.00092 L -0.10052 0.04028 C -0.12148 0.04907 -0.15286 0.05393 -0.18581 0.05393 C -0.22331 0.05393 -0.25326 0.04907 -0.27422 0.04028 L -0.37461 0.00092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37" y="2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375 0.02338 L -0.04388 0.14005 C -0.01328 0.16736 0.0336 0.18218 0.08191 0.18218 C 0.13894 0.18218 0.18282 0.16736 0.21459 0.14005 L 0.36446 0.02338 " pathEditMode="relative" rAng="0" ptsTypes="AAAAA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17" y="7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111E-6 L -0.83633 -0.0180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823" y="-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Объект 9">
            <a:extLst>
              <a:ext uri="{FF2B5EF4-FFF2-40B4-BE49-F238E27FC236}">
                <a16:creationId xmlns:a16="http://schemas.microsoft.com/office/drawing/2014/main" id="{D2599084-99D3-4234-9EF1-05D4B49D84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116572"/>
              </p:ext>
            </p:extLst>
          </p:nvPr>
        </p:nvGraphicFramePr>
        <p:xfrm>
          <a:off x="0" y="-11509"/>
          <a:ext cx="12192000" cy="6879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4380640" imgH="13714200" progId="Photoshop.Image.22">
                  <p:embed/>
                </p:oleObj>
              </mc:Choice>
              <mc:Fallback>
                <p:oleObj name="Image" r:id="rId2" imgW="24380640" imgH="13714200" progId="Photoshop.Image.22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7D18AA3B-2FE9-4FAB-AA46-F71D7A8606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11509"/>
                        <a:ext cx="12192000" cy="6879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2244832" y="1816092"/>
            <a:ext cx="5092906" cy="1574808"/>
          </a:xfrm>
        </p:spPr>
        <p:txBody>
          <a:bodyPr/>
          <a:lstStyle/>
          <a:p>
            <a:r>
              <a:rPr lang="uk-UA" b="1" dirty="0"/>
              <a:t>Вступ</a:t>
            </a:r>
            <a:br>
              <a:rPr lang="ru-RU" dirty="0"/>
            </a:b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-5119115" y="2989780"/>
            <a:ext cx="5084979" cy="2725220"/>
          </a:xfrm>
        </p:spPr>
        <p:txBody>
          <a:bodyPr>
            <a:normAutofit/>
          </a:bodyPr>
          <a:lstStyle/>
          <a:p>
            <a:r>
              <a:rPr lang="uk-UA" dirty="0"/>
              <a:t>Процес електролізу є цікавим явищем, яке потребує наявності електролітичної ванні із розчином будь-якої кислоти чи солі, джерела електричного струму, катоду та аноду. Його зможе навіть повторити дитина, купивши набір юного електрика. Дорослі вже дивляться на процес електролізу з іншого боку, застосовуючи його в різних сферах. Саме про застосування електролізу і буде йти мова.</a:t>
            </a:r>
            <a:endParaRPr lang="ru-RU" dirty="0"/>
          </a:p>
          <a:p>
            <a:endParaRPr lang="uk-UA" dirty="0"/>
          </a:p>
        </p:txBody>
      </p:sp>
      <p:sp>
        <p:nvSpPr>
          <p:cNvPr id="14" name="Полилиния 17">
            <a:extLst>
              <a:ext uri="{FF2B5EF4-FFF2-40B4-BE49-F238E27FC236}">
                <a16:creationId xmlns:a16="http://schemas.microsoft.com/office/drawing/2014/main" id="{39738A3B-E8E1-4517-B944-F70A9C6904A5}"/>
              </a:ext>
            </a:extLst>
          </p:cNvPr>
          <p:cNvSpPr/>
          <p:nvPr/>
        </p:nvSpPr>
        <p:spPr>
          <a:xfrm rot="10960293">
            <a:off x="-5062629" y="4831814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5" name="Полилиния 16">
            <a:extLst>
              <a:ext uri="{FF2B5EF4-FFF2-40B4-BE49-F238E27FC236}">
                <a16:creationId xmlns:a16="http://schemas.microsoft.com/office/drawing/2014/main" id="{AF73CB9C-B84B-49CA-ACE2-50D16D94E6BD}"/>
              </a:ext>
            </a:extLst>
          </p:cNvPr>
          <p:cNvSpPr/>
          <p:nvPr/>
        </p:nvSpPr>
        <p:spPr>
          <a:xfrm>
            <a:off x="12275296" y="-431933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EF2EAAF-3BBD-4068-AACC-F31DA1937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66" r="8066"/>
          <a:stretch>
            <a:fillRect/>
          </a:stretch>
        </p:blipFill>
        <p:spPr>
          <a:xfrm>
            <a:off x="12643677" y="4768722"/>
            <a:ext cx="4660251" cy="4178556"/>
          </a:xfrm>
          <a:prstGeom prst="roundRect">
            <a:avLst>
              <a:gd name="adj" fmla="val 1858"/>
            </a:avLst>
          </a:prstGeom>
          <a:ln w="76200">
            <a:solidFill>
              <a:schemeClr val="tx1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1569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3.7037E-7 L 0.24245 -0.0118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22" y="-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556E-17 1.85185E-6 L 0.47826 0.01135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984" y="2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.00092 L -0.10052 0.04028 C -0.12148 0.04907 -0.15286 0.05393 -0.18581 0.05393 C -0.22331 0.05393 -0.25326 0.04907 -0.27422 0.04028 L -0.37461 0.00092 " pathEditMode="relative" rAng="0" ptsTypes="AAAAA">
                                      <p:cBhvr>
                                        <p:cTn id="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37" y="2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375 0.02338 L -0.04388 0.14005 C -0.01328 0.16736 0.0336 0.18218 0.08191 0.18218 C 0.13894 0.18218 0.18282 0.16736 0.21459 0.14005 L 0.36446 0.02338 " pathEditMode="relative" rAng="0" ptsTypes="AAAAA">
                                      <p:cBhvr>
                                        <p:cTn id="1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17" y="7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0 L -0.50053 -0.4708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026" y="-23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Объект 10">
            <a:extLst>
              <a:ext uri="{FF2B5EF4-FFF2-40B4-BE49-F238E27FC236}">
                <a16:creationId xmlns:a16="http://schemas.microsoft.com/office/drawing/2014/main" id="{104A521D-8AB8-495A-8BE7-2ED61C1015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116572"/>
              </p:ext>
            </p:extLst>
          </p:nvPr>
        </p:nvGraphicFramePr>
        <p:xfrm>
          <a:off x="0" y="-11509"/>
          <a:ext cx="12192000" cy="6879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4380640" imgH="13714200" progId="Photoshop.Image.22">
                  <p:embed/>
                </p:oleObj>
              </mc:Choice>
              <mc:Fallback>
                <p:oleObj name="Image" r:id="rId2" imgW="24380640" imgH="13714200" progId="Photoshop.Image.22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7D18AA3B-2FE9-4FAB-AA46-F71D7A8606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11509"/>
                        <a:ext cx="12192000" cy="6879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4518780" y="1659582"/>
            <a:ext cx="5092906" cy="1574808"/>
          </a:xfrm>
        </p:spPr>
        <p:txBody>
          <a:bodyPr/>
          <a:lstStyle/>
          <a:p>
            <a:r>
              <a:rPr lang="uk-UA" b="1" dirty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Рафінування</a:t>
            </a:r>
            <a:br>
              <a:rPr lang="aa-ET" dirty="0">
                <a:solidFill>
                  <a:schemeClr val="accent6">
                    <a:lumMod val="50000"/>
                  </a:schemeClr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uk-UA" dirty="0">
              <a:latin typeface="+mn-lt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-4941046" y="2446986"/>
            <a:ext cx="4941046" cy="3268014"/>
          </a:xfrm>
        </p:spPr>
        <p:txBody>
          <a:bodyPr>
            <a:normAutofit/>
          </a:bodyPr>
          <a:lstStyle/>
          <a:p>
            <a:endParaRPr lang="ru-RU" dirty="0">
              <a:latin typeface="+mn-lt"/>
            </a:endParaRPr>
          </a:p>
          <a:p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Помістимо у електролітичну ванну анод у вигляді товстої пластинки неочищеного срібла та катод у вигляді пластинки чистого срібла. </a:t>
            </a:r>
            <a:r>
              <a:rPr lang="uk-UA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Насипемо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розчин </a:t>
            </a:r>
            <a:r>
              <a:rPr lang="uk-UA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аргентум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) нітрату та помітимо, що під час електролізу розчин розпадається на катіони </a:t>
            </a:r>
            <a:r>
              <a:rPr lang="uk-UA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Аргентуму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які рухаються до катода, та аніони нітрату, які рухаються до анода. Рухаючись до анода, аніони розчинають його, і тому з анода виходять катіони </a:t>
            </a:r>
            <a:r>
              <a:rPr lang="uk-UA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Аргентуму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які прямують до катода. В результаті всі </a:t>
            </a:r>
            <a:r>
              <a:rPr lang="uk-UA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йони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срібла накопичуються на катоді.</a:t>
            </a:r>
            <a:endParaRPr lang="uk-UA" dirty="0">
              <a:latin typeface="+mn-lt"/>
            </a:endParaRPr>
          </a:p>
        </p:txBody>
      </p:sp>
      <p:sp>
        <p:nvSpPr>
          <p:cNvPr id="14" name="Полилиния 17">
            <a:extLst>
              <a:ext uri="{FF2B5EF4-FFF2-40B4-BE49-F238E27FC236}">
                <a16:creationId xmlns:a16="http://schemas.microsoft.com/office/drawing/2014/main" id="{D6237368-B88B-4E2D-8D6A-24611D17E610}"/>
              </a:ext>
            </a:extLst>
          </p:cNvPr>
          <p:cNvSpPr/>
          <p:nvPr/>
        </p:nvSpPr>
        <p:spPr>
          <a:xfrm rot="10960293">
            <a:off x="-5062629" y="4831814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5" name="Полилиния 16">
            <a:extLst>
              <a:ext uri="{FF2B5EF4-FFF2-40B4-BE49-F238E27FC236}">
                <a16:creationId xmlns:a16="http://schemas.microsoft.com/office/drawing/2014/main" id="{A9474A8B-DD75-443C-A63A-5B7F5896D132}"/>
              </a:ext>
            </a:extLst>
          </p:cNvPr>
          <p:cNvSpPr/>
          <p:nvPr/>
        </p:nvSpPr>
        <p:spPr>
          <a:xfrm>
            <a:off x="12275296" y="-431933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DB725F4-C662-4D49-A1DD-288019BD9C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5519" y="2446986"/>
            <a:ext cx="3995261" cy="250407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3175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7" name="Picture 2" descr="От серебра ожидают сильного роста. Драгметалл слишком отстал от золота ::  Новости :: РБК Инвестиции">
            <a:extLst>
              <a:ext uri="{FF2B5EF4-FFF2-40B4-BE49-F238E27FC236}">
                <a16:creationId xmlns:a16="http://schemas.microsoft.com/office/drawing/2014/main" id="{B4C2A7D0-B4D2-4097-934A-8FD6B92C3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0599" y="6739849"/>
            <a:ext cx="2705100" cy="169544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68458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492 -0.02222 L 0.43945 -0.0388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219" y="-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7.40741E-7 L 0.47643 0.00162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81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.00092 L -0.10052 0.04028 C -0.12148 0.04907 -0.15286 0.05393 -0.18581 0.05393 C -0.22331 0.05393 -0.25326 0.04907 -0.27422 0.04028 L -0.37461 0.00092 " pathEditMode="relative" rAng="0" ptsTypes="AAAAA">
                                      <p:cBhvr>
                                        <p:cTn id="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37" y="2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375 0.02338 L -0.04388 0.14005 C -0.01328 0.16736 0.0336 0.18218 0.08191 0.18218 C 0.13894 0.18218 0.18282 0.16736 0.21459 0.14005 L 0.36446 0.02338 " pathEditMode="relative" rAng="0" ptsTypes="AAAAA">
                                      <p:cBhvr>
                                        <p:cTn id="1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17" y="7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85185E-6 L -0.49583 -0.1520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792" y="-7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0"/>
                            </p:stCondLst>
                            <p:childTnLst>
                              <p:par>
                                <p:cTn id="2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48148E-6 L -0.49505 -0.34629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753" y="-1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B44EBE79-482A-465A-9EC4-FF2B803E23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116572"/>
              </p:ext>
            </p:extLst>
          </p:nvPr>
        </p:nvGraphicFramePr>
        <p:xfrm>
          <a:off x="0" y="-11509"/>
          <a:ext cx="12192000" cy="6879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4380640" imgH="13714200" progId="Photoshop.Image.22">
                  <p:embed/>
                </p:oleObj>
              </mc:Choice>
              <mc:Fallback>
                <p:oleObj name="Image" r:id="rId2" imgW="24380640" imgH="13714200" progId="Photoshop.Image.22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7D18AA3B-2FE9-4FAB-AA46-F71D7A8606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11509"/>
                        <a:ext cx="12192000" cy="6879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5092906" y="640702"/>
            <a:ext cx="5092906" cy="1574808"/>
          </a:xfrm>
        </p:spPr>
        <p:txBody>
          <a:bodyPr/>
          <a:lstStyle/>
          <a:p>
            <a:r>
              <a:rPr lang="uk-UA" b="1" dirty="0">
                <a:solidFill>
                  <a:schemeClr val="tx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Гальваностегія</a:t>
            </a:r>
            <a:br>
              <a:rPr lang="aa-ET" dirty="0">
                <a:solidFill>
                  <a:schemeClr val="accent6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uk-UA" dirty="0"/>
          </a:p>
        </p:txBody>
      </p:sp>
      <p:sp>
        <p:nvSpPr>
          <p:cNvPr id="5" name="Текст 3"/>
          <p:cNvSpPr txBox="1">
            <a:spLocks/>
          </p:cNvSpPr>
          <p:nvPr/>
        </p:nvSpPr>
        <p:spPr>
          <a:xfrm>
            <a:off x="-5084979" y="2047602"/>
            <a:ext cx="5084979" cy="27561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Помістимо у електролітичну ванну два електроди: анода у вигляді пластинки чистого заліза та катода у вигляді керамічної чашки. </a:t>
            </a:r>
            <a:r>
              <a:rPr lang="uk-UA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Насипемо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розчин </a:t>
            </a:r>
            <a:r>
              <a:rPr lang="uk-UA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ферум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III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uk-UA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ортофосфату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FePO</a:t>
            </a:r>
            <a:r>
              <a:rPr lang="uk-UA" baseline="-25000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) та помітимо, що під час електролізу розчин розпадається на катіони </a:t>
            </a:r>
            <a:r>
              <a:rPr lang="uk-UA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Феруму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які рухаються до катода-чашки, та аніони </a:t>
            </a:r>
            <a:r>
              <a:rPr lang="uk-UA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ортофосфату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які рухаються до анода. В результаті всі </a:t>
            </a:r>
            <a:r>
              <a:rPr lang="uk-UA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йони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заліза накопичуються на </a:t>
            </a:r>
            <a:r>
              <a:rPr lang="ru-RU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катод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і</a:t>
            </a:r>
            <a:endParaRPr lang="aa-ET" dirty="0">
              <a:latin typeface="+mn-lt"/>
            </a:endParaRPr>
          </a:p>
          <a:p>
            <a:endParaRPr lang="uk-UA" dirty="0">
              <a:latin typeface="+mn-lt"/>
            </a:endParaRPr>
          </a:p>
        </p:txBody>
      </p:sp>
      <p:sp>
        <p:nvSpPr>
          <p:cNvPr id="6" name="Текст 3"/>
          <p:cNvSpPr txBox="1">
            <a:spLocks/>
          </p:cNvSpPr>
          <p:nvPr/>
        </p:nvSpPr>
        <p:spPr>
          <a:xfrm>
            <a:off x="-9551146" y="4284252"/>
            <a:ext cx="5332072" cy="175123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uk-UA" dirty="0">
                <a:latin typeface="Comic Sans MS" panose="030F0702030302020204" pitchFamily="66" charset="0"/>
                <a:ea typeface="Calibri" panose="020F0502020204030204" pitchFamily="34" charset="0"/>
                <a:cs typeface="Calibri" panose="020F0502020204030204" pitchFamily="34" charset="0"/>
              </a:rPr>
              <a:t>Вироби, виготовлені методом гальваностегії, мають багато недоліків.</a:t>
            </a:r>
            <a:r>
              <a:rPr lang="uk-UA" dirty="0">
                <a:latin typeface="Comic Sans MS" panose="030F07020303020202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uk-UA" dirty="0">
                <a:latin typeface="Comic Sans MS" panose="030F0702030302020204" pitchFamily="66" charset="0"/>
                <a:ea typeface="Calibri" panose="020F0502020204030204" pitchFamily="34" charset="0"/>
              </a:rPr>
              <a:t>По-перше, складно виготовити якісний виріб таким способом, особливо якщо ти – новачок у гальваностегії. По-друге, такі вироби мають здатність втрачати шар металу, який був на них нанесений, через деякий час. По-третє, такі вироби мають здатність швидко </a:t>
            </a:r>
            <a:r>
              <a:rPr lang="uk-UA" dirty="0" err="1">
                <a:latin typeface="Comic Sans MS" panose="030F0702030302020204" pitchFamily="66" charset="0"/>
                <a:ea typeface="Calibri" panose="020F0502020204030204" pitchFamily="34" charset="0"/>
              </a:rPr>
              <a:t>окиснюватися</a:t>
            </a:r>
            <a:r>
              <a:rPr lang="uk-UA" dirty="0">
                <a:latin typeface="Comic Sans MS" panose="030F0702030302020204" pitchFamily="66" charset="0"/>
                <a:ea typeface="Calibri" panose="020F0502020204030204" pitchFamily="34" charset="0"/>
              </a:rPr>
              <a:t>, особливо вироби із заліза, якщо їх не тримати у спеціальних розчинах.</a:t>
            </a:r>
            <a:endParaRPr lang="aa-ET" dirty="0">
              <a:latin typeface="Comic Sans MS" panose="030F0702030302020204" pitchFamily="66" charset="0"/>
            </a:endParaRPr>
          </a:p>
          <a:p>
            <a:endParaRPr lang="uk-UA" dirty="0"/>
          </a:p>
        </p:txBody>
      </p:sp>
      <p:sp>
        <p:nvSpPr>
          <p:cNvPr id="15" name="Полилиния 17">
            <a:extLst>
              <a:ext uri="{FF2B5EF4-FFF2-40B4-BE49-F238E27FC236}">
                <a16:creationId xmlns:a16="http://schemas.microsoft.com/office/drawing/2014/main" id="{851E30CD-2C08-4912-A1D6-91198EF29552}"/>
              </a:ext>
            </a:extLst>
          </p:cNvPr>
          <p:cNvSpPr/>
          <p:nvPr/>
        </p:nvSpPr>
        <p:spPr>
          <a:xfrm rot="10960293">
            <a:off x="-5062629" y="4831814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6" name="Полилиния 16">
            <a:extLst>
              <a:ext uri="{FF2B5EF4-FFF2-40B4-BE49-F238E27FC236}">
                <a16:creationId xmlns:a16="http://schemas.microsoft.com/office/drawing/2014/main" id="{BA34772C-090F-42C1-B62D-400995517387}"/>
              </a:ext>
            </a:extLst>
          </p:cNvPr>
          <p:cNvSpPr/>
          <p:nvPr/>
        </p:nvSpPr>
        <p:spPr>
          <a:xfrm>
            <a:off x="12275296" y="-431933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8F70F9BF-2B47-4E6D-9182-32A1DBBBC3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2447" y="4716190"/>
            <a:ext cx="2878627" cy="4315782"/>
          </a:xfrm>
          <a:prstGeom prst="rect">
            <a:avLst/>
          </a:prstGeom>
          <a:ln w="76200">
            <a:solidFill>
              <a:schemeClr val="tx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1894055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55 0.01459 L 0.4957 -0.0393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313" y="-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96296E-6 L 0.4927 -0.07153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35" y="-3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4.81481E-6 L 0.85547 -0.0856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773" y="-42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.00092 L -0.10052 0.04028 C -0.12148 0.04907 -0.15286 0.05393 -0.18581 0.05393 C -0.22331 0.05393 -0.25326 0.04907 -0.27422 0.04028 L -0.37461 0.00092 " pathEditMode="relative" rAng="0" ptsTypes="AAAAA">
                                      <p:cBhvr>
                                        <p:cTn id="1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37" y="2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375 0.02338 L -0.04388 0.14005 C -0.01328 0.16736 0.0336 0.18218 0.08191 0.18218 C 0.13894 0.18218 0.18282 0.16736 0.21459 0.14005 L 0.36446 0.02338 " pathEditMode="relative" rAng="0" ptsTypes="AAAAA">
                                      <p:cBhvr>
                                        <p:cTn id="1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17" y="7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0"/>
                            </p:stCondLst>
                            <p:childTnLst>
                              <p:par>
                                <p:cTn id="2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4.81481E-6 L -0.50989 -0.47893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495" y="-23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29DA7B1F-46E9-447B-BDEF-CE9B4599EB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116572"/>
              </p:ext>
            </p:extLst>
          </p:nvPr>
        </p:nvGraphicFramePr>
        <p:xfrm>
          <a:off x="0" y="-11509"/>
          <a:ext cx="12192000" cy="6879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4380640" imgH="13714200" progId="Photoshop.Image.22">
                  <p:embed/>
                </p:oleObj>
              </mc:Choice>
              <mc:Fallback>
                <p:oleObj name="Image" r:id="rId2" imgW="24380640" imgH="13714200" progId="Photoshop.Image.22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7D18AA3B-2FE9-4FAB-AA46-F71D7A8606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11509"/>
                        <a:ext cx="12192000" cy="6879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5092906" y="1086166"/>
            <a:ext cx="5092906" cy="1143004"/>
          </a:xfrm>
        </p:spPr>
        <p:txBody>
          <a:bodyPr>
            <a:normAutofit fontScale="90000"/>
          </a:bodyPr>
          <a:lstStyle/>
          <a:p>
            <a:r>
              <a:rPr lang="uk-UA" b="1" dirty="0">
                <a:solidFill>
                  <a:schemeClr val="tx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Гальванопластика</a:t>
            </a:r>
            <a:br>
              <a:rPr lang="uk-UA" b="1" dirty="0">
                <a:solidFill>
                  <a:schemeClr val="accent6">
                    <a:lumMod val="50000"/>
                  </a:schemeClr>
                </a:solidFill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uk-UA" dirty="0"/>
          </a:p>
        </p:txBody>
      </p:sp>
      <p:sp>
        <p:nvSpPr>
          <p:cNvPr id="9" name="Текст 3"/>
          <p:cNvSpPr txBox="1">
            <a:spLocks/>
          </p:cNvSpPr>
          <p:nvPr/>
        </p:nvSpPr>
        <p:spPr>
          <a:xfrm>
            <a:off x="-5092906" y="2049809"/>
            <a:ext cx="5084979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uk-UA" dirty="0">
                <a:latin typeface="Comic Sans MS" panose="030F0702030302020204" pitchFamily="66" charset="0"/>
                <a:ea typeface="Calibri" panose="020F0502020204030204" pitchFamily="34" charset="0"/>
              </a:rPr>
              <a:t>Помістимо у електролітичну ванну два електроди: анода у вигляді металевої пластинки та катодом у вигляді воскового зліпку, покритий тонким шаром графіту.</a:t>
            </a:r>
            <a:endParaRPr lang="aa-ET" dirty="0">
              <a:latin typeface="Comic Sans MS" panose="030F0702030302020204" pitchFamily="66" charset="0"/>
            </a:endParaRPr>
          </a:p>
          <a:p>
            <a:endParaRPr lang="uk-UA" dirty="0"/>
          </a:p>
        </p:txBody>
      </p:sp>
      <p:sp>
        <p:nvSpPr>
          <p:cNvPr id="10" name="Текст 3"/>
          <p:cNvSpPr txBox="1">
            <a:spLocks/>
          </p:cNvSpPr>
          <p:nvPr/>
        </p:nvSpPr>
        <p:spPr>
          <a:xfrm>
            <a:off x="-6093485" y="2898302"/>
            <a:ext cx="5084979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uk-UA" dirty="0" err="1">
                <a:latin typeface="Comic Sans MS" panose="030F0702030302020204" pitchFamily="66" charset="0"/>
                <a:ea typeface="Calibri" panose="020F0502020204030204" pitchFamily="34" charset="0"/>
              </a:rPr>
              <a:t>Насипемо</a:t>
            </a:r>
            <a:r>
              <a:rPr lang="uk-UA" dirty="0">
                <a:latin typeface="Comic Sans MS" panose="030F0702030302020204" pitchFamily="66" charset="0"/>
                <a:ea typeface="Calibri" panose="020F0502020204030204" pitchFamily="34" charset="0"/>
              </a:rPr>
              <a:t> розчин аурум (</a:t>
            </a:r>
            <a:r>
              <a:rPr lang="en-US" dirty="0">
                <a:latin typeface="Comic Sans MS" panose="030F0702030302020204" pitchFamily="66" charset="0"/>
                <a:ea typeface="Calibri" panose="020F0502020204030204" pitchFamily="34" charset="0"/>
              </a:rPr>
              <a:t>III</a:t>
            </a:r>
            <a:r>
              <a:rPr lang="uk-UA" dirty="0">
                <a:latin typeface="Comic Sans MS" panose="030F0702030302020204" pitchFamily="66" charset="0"/>
                <a:ea typeface="Calibri" panose="020F0502020204030204" pitchFamily="34" charset="0"/>
              </a:rPr>
              <a:t>) </a:t>
            </a:r>
            <a:r>
              <a:rPr lang="uk-UA" dirty="0" err="1">
                <a:latin typeface="Comic Sans MS" panose="030F0702030302020204" pitchFamily="66" charset="0"/>
                <a:ea typeface="Calibri" panose="020F0502020204030204" pitchFamily="34" charset="0"/>
              </a:rPr>
              <a:t>ортофосфату</a:t>
            </a:r>
            <a:r>
              <a:rPr lang="uk-UA" dirty="0">
                <a:latin typeface="Comic Sans MS" panose="030F0702030302020204" pitchFamily="66" charset="0"/>
                <a:ea typeface="Calibri" panose="020F0502020204030204" pitchFamily="34" charset="0"/>
              </a:rPr>
              <a:t> (</a:t>
            </a:r>
            <a:r>
              <a:rPr lang="en-US" dirty="0" err="1">
                <a:latin typeface="Comic Sans MS" panose="030F0702030302020204" pitchFamily="66" charset="0"/>
                <a:ea typeface="Calibri" panose="020F0502020204030204" pitchFamily="34" charset="0"/>
              </a:rPr>
              <a:t>AuPO</a:t>
            </a:r>
            <a:r>
              <a:rPr lang="uk-UA" baseline="-25000" dirty="0">
                <a:latin typeface="Comic Sans MS" panose="030F0702030302020204" pitchFamily="66" charset="0"/>
                <a:ea typeface="Calibri" panose="020F0502020204030204" pitchFamily="34" charset="0"/>
              </a:rPr>
              <a:t>4</a:t>
            </a:r>
            <a:r>
              <a:rPr lang="uk-UA" dirty="0">
                <a:latin typeface="Comic Sans MS" panose="030F0702030302020204" pitchFamily="66" charset="0"/>
                <a:ea typeface="Calibri" panose="020F0502020204030204" pitchFamily="34" charset="0"/>
              </a:rPr>
              <a:t>) та помітимо, що під час електролізу на зліпку буде нарощуватися досить товстий шар металу, що заповнює всі нерівності зліпка. </a:t>
            </a:r>
            <a:r>
              <a:rPr lang="uk-UA" dirty="0" err="1">
                <a:latin typeface="Comic Sans MS" panose="030F0702030302020204" pitchFamily="66" charset="0"/>
                <a:ea typeface="Calibri" panose="020F0502020204030204" pitchFamily="34" charset="0"/>
              </a:rPr>
              <a:t>Припинемо</a:t>
            </a:r>
            <a:r>
              <a:rPr lang="uk-UA" dirty="0">
                <a:latin typeface="Comic Sans MS" panose="030F0702030302020204" pitchFamily="66" charset="0"/>
                <a:ea typeface="Calibri" panose="020F0502020204030204" pitchFamily="34" charset="0"/>
              </a:rPr>
              <a:t> електроліз та </a:t>
            </a:r>
            <a:r>
              <a:rPr lang="uk-UA" dirty="0" err="1">
                <a:latin typeface="Comic Sans MS" panose="030F0702030302020204" pitchFamily="66" charset="0"/>
                <a:ea typeface="Calibri" panose="020F0502020204030204" pitchFamily="34" charset="0"/>
              </a:rPr>
              <a:t>відділемо</a:t>
            </a:r>
            <a:r>
              <a:rPr lang="uk-UA" dirty="0">
                <a:latin typeface="Comic Sans MS" panose="030F0702030302020204" pitchFamily="66" charset="0"/>
                <a:ea typeface="Calibri" panose="020F0502020204030204" pitchFamily="34" charset="0"/>
              </a:rPr>
              <a:t> шар металу від воскового зліпка. В результаті ми отримаємо золоту копію щита воїна Київської Русі.</a:t>
            </a:r>
            <a:endParaRPr lang="aa-ET" dirty="0"/>
          </a:p>
          <a:p>
            <a:endParaRPr lang="uk-UA" dirty="0"/>
          </a:p>
        </p:txBody>
      </p:sp>
      <p:sp>
        <p:nvSpPr>
          <p:cNvPr id="18" name="Полилиния 17">
            <a:extLst>
              <a:ext uri="{FF2B5EF4-FFF2-40B4-BE49-F238E27FC236}">
                <a16:creationId xmlns:a16="http://schemas.microsoft.com/office/drawing/2014/main" id="{C609A8AD-E4CF-484D-9EC6-81D3A3D43E18}"/>
              </a:ext>
            </a:extLst>
          </p:cNvPr>
          <p:cNvSpPr/>
          <p:nvPr/>
        </p:nvSpPr>
        <p:spPr>
          <a:xfrm rot="10960293">
            <a:off x="-5062629" y="4831814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9" name="Полилиния 16">
            <a:extLst>
              <a:ext uri="{FF2B5EF4-FFF2-40B4-BE49-F238E27FC236}">
                <a16:creationId xmlns:a16="http://schemas.microsoft.com/office/drawing/2014/main" id="{673D775E-A618-451F-9B82-5B111D6956CC}"/>
              </a:ext>
            </a:extLst>
          </p:cNvPr>
          <p:cNvSpPr/>
          <p:nvPr/>
        </p:nvSpPr>
        <p:spPr>
          <a:xfrm>
            <a:off x="12275296" y="-431933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FFB7B91E-22A5-4538-9802-2D4136DE18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3830" y="2898302"/>
            <a:ext cx="2960695" cy="285254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glow rad="228600">
              <a:schemeClr val="accent4">
                <a:satMod val="175000"/>
                <a:alpha val="40000"/>
              </a:schemeClr>
            </a:glow>
            <a:outerShdw blurRad="3175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774CBC8-ED19-47A2-AABC-9320455D0C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254" y="7248846"/>
            <a:ext cx="2466975" cy="1857375"/>
          </a:xfrm>
          <a:prstGeom prst="roundRect">
            <a:avLst>
              <a:gd name="adj" fmla="val 20333"/>
            </a:avLst>
          </a:prstGeom>
          <a:ln w="76200">
            <a:solidFill>
              <a:schemeClr val="tx1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1066036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33333E-6 L 0.49283 0.0469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35" y="23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2.59259E-6 L 0.48724 0.0451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62" y="2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295 -0.03473 L 0.57292 0.0793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92" y="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.00092 L -0.10052 0.04028 C -0.12148 0.04907 -0.15286 0.05393 -0.18581 0.05393 C -0.22331 0.05393 -0.25326 0.04907 -0.27422 0.04028 L -0.37461 0.00092 " pathEditMode="relative" rAng="0" ptsTypes="AAAAA">
                                      <p:cBhvr>
                                        <p:cTn id="1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37" y="2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375 0.02338 L -0.04388 0.14005 C -0.01328 0.16736 0.0336 0.18218 0.08191 0.18218 C 0.13894 0.18218 0.18282 0.16736 0.21459 0.14005 L 0.36446 0.02338 " pathEditMode="relative" rAng="0" ptsTypes="AAAAA">
                                      <p:cBhvr>
                                        <p:cTn id="1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17" y="7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0"/>
                            </p:stCondLst>
                            <p:childTnLst>
                              <p:par>
                                <p:cTn id="2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44444E-6 L -0.50235 -0.2632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117" y="-1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0"/>
                            </p:stCondLst>
                            <p:childTnLst>
                              <p:par>
                                <p:cTn id="2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1.11111E-6 L -0.1961 -0.43495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05" y="-2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4C73171A-C41B-453A-8392-8628198AA2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116572"/>
              </p:ext>
            </p:extLst>
          </p:nvPr>
        </p:nvGraphicFramePr>
        <p:xfrm>
          <a:off x="0" y="-11509"/>
          <a:ext cx="12192000" cy="6879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4380640" imgH="13714200" progId="Photoshop.Image.22">
                  <p:embed/>
                </p:oleObj>
              </mc:Choice>
              <mc:Fallback>
                <p:oleObj name="Image" r:id="rId2" imgW="24380640" imgH="13714200" progId="Photoshop.Image.22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7D18AA3B-2FE9-4FAB-AA46-F71D7A8606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11509"/>
                        <a:ext cx="12192000" cy="6879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5420028" y="2392723"/>
            <a:ext cx="5092906" cy="1649185"/>
          </a:xfrm>
        </p:spPr>
        <p:txBody>
          <a:bodyPr>
            <a:normAutofit fontScale="90000"/>
          </a:bodyPr>
          <a:lstStyle/>
          <a:p>
            <a:r>
              <a:rPr lang="uk-UA" b="1" dirty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Електролітична поліровка</a:t>
            </a:r>
            <a:br>
              <a:rPr lang="aa-ET" dirty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uk-UA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5" name="Текст 3"/>
          <p:cNvSpPr txBox="1">
            <a:spLocks/>
          </p:cNvSpPr>
          <p:nvPr/>
        </p:nvSpPr>
        <p:spPr>
          <a:xfrm>
            <a:off x="-6064264" y="2650658"/>
            <a:ext cx="5092906" cy="2129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Для прикладу відполіруємо залізну чашку, яка була виготовлена методом гальваностегії. Для електролітичної поліровки треба взяти анод у вигляді залізної чашки та катод у вигляді пластинки очищеного заліза. В результаті під час електролізу з анода будуть виділятися катіони </a:t>
            </a:r>
            <a:r>
              <a:rPr lang="ru-RU" dirty="0" err="1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Феруму</a:t>
            </a:r>
            <a:r>
              <a:rPr lang="uk-UA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які будуть прямувати до катода. В результаті ми отримаємо відполіровану залізну чашку. </a:t>
            </a:r>
            <a:endParaRPr lang="aa-ET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uk-UA" dirty="0">
              <a:latin typeface="+mn-lt"/>
            </a:endParaRPr>
          </a:p>
        </p:txBody>
      </p:sp>
      <p:sp>
        <p:nvSpPr>
          <p:cNvPr id="13" name="Полилиния 17">
            <a:extLst>
              <a:ext uri="{FF2B5EF4-FFF2-40B4-BE49-F238E27FC236}">
                <a16:creationId xmlns:a16="http://schemas.microsoft.com/office/drawing/2014/main" id="{2DB496C4-9D5F-497E-BF55-58B17D671B56}"/>
              </a:ext>
            </a:extLst>
          </p:cNvPr>
          <p:cNvSpPr/>
          <p:nvPr/>
        </p:nvSpPr>
        <p:spPr>
          <a:xfrm rot="10960293">
            <a:off x="-5062629" y="4831814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4" name="Полилиния 16">
            <a:extLst>
              <a:ext uri="{FF2B5EF4-FFF2-40B4-BE49-F238E27FC236}">
                <a16:creationId xmlns:a16="http://schemas.microsoft.com/office/drawing/2014/main" id="{D189A5A6-EC34-4947-9793-3FDA5E081A48}"/>
              </a:ext>
            </a:extLst>
          </p:cNvPr>
          <p:cNvSpPr/>
          <p:nvPr/>
        </p:nvSpPr>
        <p:spPr>
          <a:xfrm>
            <a:off x="12275296" y="-431933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B8B2664-CB7E-4074-B948-4F7A5C6AD2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8843" y="7190103"/>
            <a:ext cx="3758120" cy="276914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317500" algn="tl" rotWithShape="0">
              <a:srgbClr val="000000">
                <a:alpha val="50000"/>
              </a:srgbClr>
            </a:outerShdw>
            <a:softEdge rad="63500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855831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682 0.02546 L 0.51016 -0.1692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49" y="-97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63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94 -0.08403 L 0.5681 -0.0143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875" y="3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.00092 L -0.10052 0.04028 C -0.12148 0.04907 -0.15286 0.05393 -0.18581 0.05393 C -0.22331 0.05393 -0.25326 0.04907 -0.27422 0.04028 L -0.37461 0.00092 " pathEditMode="relative" rAng="0" ptsTypes="AAAAA">
                                      <p:cBhvr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37" y="2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375 0.02338 L -0.04388 0.14005 C -0.01328 0.16736 0.0336 0.18218 0.08191 0.18218 C 0.13894 0.18218 0.18282 0.16736 0.21459 0.14005 L 0.36446 0.02338 " pathEditMode="relative" rAng="0" ptsTypes="AAA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17" y="7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48148E-6 L 0.3082 -0.7502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04" y="-37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13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AF3DAEE8-7136-4E56-9940-D06FC26918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116572"/>
              </p:ext>
            </p:extLst>
          </p:nvPr>
        </p:nvGraphicFramePr>
        <p:xfrm>
          <a:off x="0" y="-11509"/>
          <a:ext cx="12192000" cy="6879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4380640" imgH="13714200" progId="Photoshop.Image.22">
                  <p:embed/>
                </p:oleObj>
              </mc:Choice>
              <mc:Fallback>
                <p:oleObj name="Image" r:id="rId2" imgW="24380640" imgH="13714200" progId="Photoshop.Image.22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7D18AA3B-2FE9-4FAB-AA46-F71D7A8606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11509"/>
                        <a:ext cx="12192000" cy="6879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Полилиния 17">
            <a:extLst>
              <a:ext uri="{FF2B5EF4-FFF2-40B4-BE49-F238E27FC236}">
                <a16:creationId xmlns:a16="http://schemas.microsoft.com/office/drawing/2014/main" id="{61411AD2-93A3-4FE0-A3C8-352D0D740372}"/>
              </a:ext>
            </a:extLst>
          </p:cNvPr>
          <p:cNvSpPr/>
          <p:nvPr/>
        </p:nvSpPr>
        <p:spPr>
          <a:xfrm rot="10960293">
            <a:off x="-5062629" y="4831814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4" name="Полилиния 16">
            <a:extLst>
              <a:ext uri="{FF2B5EF4-FFF2-40B4-BE49-F238E27FC236}">
                <a16:creationId xmlns:a16="http://schemas.microsoft.com/office/drawing/2014/main" id="{C9C08AD4-EE32-4195-B298-69FC72407567}"/>
              </a:ext>
            </a:extLst>
          </p:cNvPr>
          <p:cNvSpPr/>
          <p:nvPr/>
        </p:nvSpPr>
        <p:spPr>
          <a:xfrm>
            <a:off x="12275296" y="-431933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3A4D1426-A1E3-4312-9BA9-72892C9A1229}"/>
              </a:ext>
            </a:extLst>
          </p:cNvPr>
          <p:cNvSpPr txBox="1">
            <a:spLocks/>
          </p:cNvSpPr>
          <p:nvPr/>
        </p:nvSpPr>
        <p:spPr>
          <a:xfrm>
            <a:off x="4322828" y="-830178"/>
            <a:ext cx="3546342" cy="83017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uk-UA" sz="5400" b="1" dirty="0">
                <a:solidFill>
                  <a:schemeClr val="tx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Висновок</a:t>
            </a:r>
            <a:endParaRPr lang="uk-UA" sz="5400" dirty="0"/>
          </a:p>
        </p:txBody>
      </p:sp>
      <p:sp>
        <p:nvSpPr>
          <p:cNvPr id="18" name="Текст 3">
            <a:extLst>
              <a:ext uri="{FF2B5EF4-FFF2-40B4-BE49-F238E27FC236}">
                <a16:creationId xmlns:a16="http://schemas.microsoft.com/office/drawing/2014/main" id="{0FCFC276-9175-4467-8217-8A2110B93513}"/>
              </a:ext>
            </a:extLst>
          </p:cNvPr>
          <p:cNvSpPr txBox="1">
            <a:spLocks/>
          </p:cNvSpPr>
          <p:nvPr/>
        </p:nvSpPr>
        <p:spPr>
          <a:xfrm>
            <a:off x="-9564206" y="-824487"/>
            <a:ext cx="9095951" cy="3200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uk-UA" sz="2800" b="1" dirty="0"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Ви тільки що прослухали нашу лекцію про застосування електролізу в практичній діяльності людини. Ви дізналися, що таке рафінування (очищення металів), гальваностегія (покриття виробу тонким шаром металу), гальванопластика (отримання металевих копій виробів) та електролітична поліровка (поліровка металевого виробу).</a:t>
            </a:r>
            <a:endParaRPr lang="aa-ET" sz="2800" b="1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uk-UA" sz="2800" b="1" dirty="0">
              <a:latin typeface="+mn-lt"/>
            </a:endParaRP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B8A8F964-FC44-48A1-9A55-8706938E9A8D}"/>
              </a:ext>
            </a:extLst>
          </p:cNvPr>
          <p:cNvSpPr txBox="1">
            <a:spLocks/>
          </p:cNvSpPr>
          <p:nvPr/>
        </p:nvSpPr>
        <p:spPr>
          <a:xfrm>
            <a:off x="10444000" y="7072668"/>
            <a:ext cx="3662591" cy="3930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uk-UA" sz="2800" b="1" dirty="0">
                <a:latin typeface="+mn-lt"/>
              </a:rPr>
              <a:t>Дякую за увагу!</a:t>
            </a:r>
          </a:p>
        </p:txBody>
      </p:sp>
    </p:spTree>
    <p:extLst>
      <p:ext uri="{BB962C8B-B14F-4D97-AF65-F5344CB8AC3E}">
        <p14:creationId xmlns:p14="http://schemas.microsoft.com/office/powerpoint/2010/main" val="31178619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.00092 L -0.10052 0.04028 C -0.12148 0.04907 -0.15286 0.05393 -0.18581 0.05393 C -0.22331 0.05393 -0.25326 0.04907 -0.27422 0.04028 L -0.37461 0.00092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37" y="2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375 0.02338 L -0.04388 0.14005 C -0.01328 0.16736 0.0336 0.18218 0.08191 0.18218 C 0.13894 0.18218 0.18282 0.16736 0.21459 0.14005 L 0.36446 0.02338 " pathEditMode="relative" rAng="0" ptsTypes="AAAAA">
                                      <p:cBhvr>
                                        <p:cTn id="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17" y="7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0.2377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8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81 0.38681 L 0.91146 0.38681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6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0"/>
                            </p:stCondLst>
                            <p:childTnLst>
                              <p:par>
                                <p:cTn id="17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3.7037E-6 L -0.52253 -0.24444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133" y="-12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/>
      <p:bldP spid="18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>
            <a:extLst>
              <a:ext uri="{FF2B5EF4-FFF2-40B4-BE49-F238E27FC236}">
                <a16:creationId xmlns:a16="http://schemas.microsoft.com/office/drawing/2014/main" id="{11C51634-12FA-4C17-B905-3E6C81E55A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116572"/>
              </p:ext>
            </p:extLst>
          </p:nvPr>
        </p:nvGraphicFramePr>
        <p:xfrm>
          <a:off x="0" y="-11509"/>
          <a:ext cx="12192000" cy="6879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24380640" imgH="13714200" progId="Photoshop.Image.22">
                  <p:embed/>
                </p:oleObj>
              </mc:Choice>
              <mc:Fallback>
                <p:oleObj name="Image" r:id="rId2" imgW="24380640" imgH="13714200" progId="Photoshop.Image.22">
                  <p:embed/>
                  <p:pic>
                    <p:nvPicPr>
                      <p:cNvPr id="4" name="Объект 3">
                        <a:extLst>
                          <a:ext uri="{FF2B5EF4-FFF2-40B4-BE49-F238E27FC236}">
                            <a16:creationId xmlns:a16="http://schemas.microsoft.com/office/drawing/2014/main" id="{7D18AA3B-2FE9-4FAB-AA46-F71D7A8606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11509"/>
                        <a:ext cx="12192000" cy="6879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Полилиния 17">
            <a:extLst>
              <a:ext uri="{FF2B5EF4-FFF2-40B4-BE49-F238E27FC236}">
                <a16:creationId xmlns:a16="http://schemas.microsoft.com/office/drawing/2014/main" id="{139FD1D2-4298-4651-97BE-2A9E96C8CF9E}"/>
              </a:ext>
            </a:extLst>
          </p:cNvPr>
          <p:cNvSpPr/>
          <p:nvPr/>
        </p:nvSpPr>
        <p:spPr>
          <a:xfrm rot="10960293">
            <a:off x="-5062629" y="4831814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9" name="Полилиния 16">
            <a:extLst>
              <a:ext uri="{FF2B5EF4-FFF2-40B4-BE49-F238E27FC236}">
                <a16:creationId xmlns:a16="http://schemas.microsoft.com/office/drawing/2014/main" id="{3D5F087B-A9A5-45F8-BE92-3F184469439C}"/>
              </a:ext>
            </a:extLst>
          </p:cNvPr>
          <p:cNvSpPr/>
          <p:nvPr/>
        </p:nvSpPr>
        <p:spPr>
          <a:xfrm>
            <a:off x="12275296" y="-431933"/>
            <a:ext cx="5013330" cy="2232256"/>
          </a:xfrm>
          <a:custGeom>
            <a:avLst/>
            <a:gdLst>
              <a:gd name="connsiteX0" fmla="*/ 122370 w 5013330"/>
              <a:gd name="connsiteY0" fmla="*/ 370288 h 2232256"/>
              <a:gd name="connsiteX1" fmla="*/ 1221705 w 5013330"/>
              <a:gd name="connsiteY1" fmla="*/ 740158 h 2232256"/>
              <a:gd name="connsiteX2" fmla="*/ 1581300 w 5013330"/>
              <a:gd name="connsiteY2" fmla="*/ 1592913 h 2232256"/>
              <a:gd name="connsiteX3" fmla="*/ 3666954 w 5013330"/>
              <a:gd name="connsiteY3" fmla="*/ 1767573 h 2232256"/>
              <a:gd name="connsiteX4" fmla="*/ 4642999 w 5013330"/>
              <a:gd name="connsiteY4" fmla="*/ 2199088 h 2232256"/>
              <a:gd name="connsiteX5" fmla="*/ 4982046 w 5013330"/>
              <a:gd name="connsiteY5" fmla="*/ 781254 h 2232256"/>
              <a:gd name="connsiteX6" fmla="*/ 4447790 w 5013330"/>
              <a:gd name="connsiteY6" fmla="*/ 10693 h 2232256"/>
              <a:gd name="connsiteX7" fmla="*/ 122370 w 5013330"/>
              <a:gd name="connsiteY7" fmla="*/ 370288 h 2232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13330" h="2232256">
                <a:moveTo>
                  <a:pt x="122370" y="370288"/>
                </a:moveTo>
                <a:cubicBezTo>
                  <a:pt x="-415311" y="491865"/>
                  <a:pt x="978550" y="536387"/>
                  <a:pt x="1221705" y="740158"/>
                </a:cubicBezTo>
                <a:cubicBezTo>
                  <a:pt x="1464860" y="943929"/>
                  <a:pt x="1173759" y="1421677"/>
                  <a:pt x="1581300" y="1592913"/>
                </a:cubicBezTo>
                <a:cubicBezTo>
                  <a:pt x="1988841" y="1764149"/>
                  <a:pt x="3156671" y="1666544"/>
                  <a:pt x="3666954" y="1767573"/>
                </a:cubicBezTo>
                <a:cubicBezTo>
                  <a:pt x="4177237" y="1868602"/>
                  <a:pt x="4423817" y="2363475"/>
                  <a:pt x="4642999" y="2199088"/>
                </a:cubicBezTo>
                <a:cubicBezTo>
                  <a:pt x="4862181" y="2034701"/>
                  <a:pt x="5014581" y="1145987"/>
                  <a:pt x="4982046" y="781254"/>
                </a:cubicBezTo>
                <a:cubicBezTo>
                  <a:pt x="4949511" y="416522"/>
                  <a:pt x="5257736" y="82612"/>
                  <a:pt x="4447790" y="10693"/>
                </a:cubicBezTo>
                <a:cubicBezTo>
                  <a:pt x="3637844" y="-61226"/>
                  <a:pt x="660051" y="248711"/>
                  <a:pt x="122370" y="370288"/>
                </a:cubicBezTo>
                <a:close/>
              </a:path>
            </a:pathLst>
          </a:custGeom>
          <a:gradFill flip="none" rotWithShape="1">
            <a:gsLst>
              <a:gs pos="0">
                <a:srgbClr val="DAE2E6"/>
              </a:gs>
              <a:gs pos="0">
                <a:srgbClr val="336B66"/>
              </a:gs>
              <a:gs pos="100000">
                <a:srgbClr val="0F3948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60B953A6-B5C4-4CD5-8A0D-487E9B397956}"/>
              </a:ext>
            </a:extLst>
          </p:cNvPr>
          <p:cNvSpPr txBox="1">
            <a:spLocks/>
          </p:cNvSpPr>
          <p:nvPr/>
        </p:nvSpPr>
        <p:spPr>
          <a:xfrm>
            <a:off x="-83296" y="-959838"/>
            <a:ext cx="3481028" cy="830178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uk-UA" sz="5400" b="1" dirty="0"/>
              <a:t>Джерела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7D868896-1EBE-46A5-8726-CB2B78224990}"/>
              </a:ext>
            </a:extLst>
          </p:cNvPr>
          <p:cNvSpPr txBox="1">
            <a:spLocks/>
          </p:cNvSpPr>
          <p:nvPr/>
        </p:nvSpPr>
        <p:spPr>
          <a:xfrm>
            <a:off x="6593436" y="6986073"/>
            <a:ext cx="9095951" cy="3200400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uk-UA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Для проекту наша команда використала такі джерела:</a:t>
            </a:r>
            <a:endParaRPr lang="ru-UA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uk-UA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Підручник фізики за редакцією Бар’яхтара В. Г.</a:t>
            </a:r>
            <a:r>
              <a:rPr lang="ru-RU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uk-UA" b="1" dirty="0" err="1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Божинова</a:t>
            </a:r>
            <a:r>
              <a:rPr lang="uk-UA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Ф. Я., </a:t>
            </a:r>
            <a:r>
              <a:rPr lang="ru-RU" b="1" dirty="0" err="1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Довгого</a:t>
            </a:r>
            <a:r>
              <a:rPr lang="ru-RU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С. О., </a:t>
            </a:r>
            <a:r>
              <a:rPr lang="uk-UA" b="1" dirty="0" err="1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Кірюхіна</a:t>
            </a:r>
            <a:r>
              <a:rPr lang="uk-UA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О. О.</a:t>
            </a:r>
            <a:endParaRPr lang="ru-UA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uk-UA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Стаття «Електролітична дисоціація» на ресурсі «</a:t>
            </a:r>
            <a:r>
              <a:rPr lang="uk-UA" b="1" dirty="0" err="1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Студопедія</a:t>
            </a:r>
            <a:r>
              <a:rPr lang="uk-UA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».</a:t>
            </a:r>
            <a:endParaRPr lang="ru-UA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uk-UA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Відео «Урок 12.2 Струм в електролітах» авторством каналу «FIZMAT Профіль» на відеохостингу </a:t>
            </a:r>
            <a:r>
              <a:rPr lang="en-US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YouTube</a:t>
            </a:r>
            <a:r>
              <a:rPr lang="uk-UA" b="1" dirty="0">
                <a:effectLst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uk-UA" b="1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uk-UA" b="1" dirty="0">
                <a:effectLst/>
                <a:ea typeface="Calibri" panose="020F0502020204030204" pitchFamily="34" charset="0"/>
              </a:rPr>
              <a:t>Відео «Електричний струм в електролітах. Електроліз. Застосування електролізу в техніці» авторством каналу «Нова Школа 1 клас» на відеохостингу </a:t>
            </a:r>
            <a:r>
              <a:rPr lang="en-US" b="1" dirty="0">
                <a:effectLst/>
                <a:ea typeface="Calibri" panose="020F0502020204030204" pitchFamily="34" charset="0"/>
              </a:rPr>
              <a:t>YouTube</a:t>
            </a:r>
            <a:r>
              <a:rPr lang="ru-RU" b="1" dirty="0">
                <a:effectLst/>
                <a:ea typeface="Calibri" panose="020F0502020204030204" pitchFamily="34" charset="0"/>
              </a:rPr>
              <a:t>.</a:t>
            </a:r>
            <a:endParaRPr lang="uk-UA" b="1" dirty="0"/>
          </a:p>
        </p:txBody>
      </p:sp>
    </p:spTree>
    <p:extLst>
      <p:ext uri="{BB962C8B-B14F-4D97-AF65-F5344CB8AC3E}">
        <p14:creationId xmlns:p14="http://schemas.microsoft.com/office/powerpoint/2010/main" val="20651421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.00092 L -0.10052 0.04028 C -0.12148 0.04907 -0.15286 0.05393 -0.18581 0.05393 C -0.22331 0.05393 -0.25326 0.04907 -0.27422 0.04028 L -0.37461 0.00092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37" y="26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7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375 0.02338 L -0.04388 0.14005 C -0.01328 0.16736 0.0336 0.18218 0.08191 0.18218 C 0.13894 0.18218 0.18282 0.16736 0.21459 0.14005 L 0.36446 0.02338 " pathEditMode="relative" rAng="0" ptsTypes="AAAAA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17" y="7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85185E-6 L 0.36432 0.2652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16" y="1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3.33333E-6 L -0.4138 -0.7173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690" y="-35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/>
      <p:bldP spid="11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399</TotalTime>
  <Words>577</Words>
  <Application>Microsoft Office PowerPoint</Application>
  <PresentationFormat>Широкоэкранный</PresentationFormat>
  <Paragraphs>25</Paragraphs>
  <Slides>8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Arial</vt:lpstr>
      <vt:lpstr>Bahnschrift SemiBold Condensed</vt:lpstr>
      <vt:lpstr>Calibri</vt:lpstr>
      <vt:lpstr>Century Gothic</vt:lpstr>
      <vt:lpstr>Comic Sans MS</vt:lpstr>
      <vt:lpstr>Wingdings 3</vt:lpstr>
      <vt:lpstr>Ион</vt:lpstr>
      <vt:lpstr>Adobe Photoshop Image</vt:lpstr>
      <vt:lpstr>Застосування електролізу  в практичній діяльності людини</vt:lpstr>
      <vt:lpstr>Вступ </vt:lpstr>
      <vt:lpstr>Рафінування </vt:lpstr>
      <vt:lpstr>Гальваностегія </vt:lpstr>
      <vt:lpstr>Гальванопластика </vt:lpstr>
      <vt:lpstr>Електролітична поліровка 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Застосування електролізу  в практичній діяльності людини</dc:title>
  <dc:creator>Пользователь</dc:creator>
  <cp:lastModifiedBy>Ilya Bashlyaev</cp:lastModifiedBy>
  <cp:revision>26</cp:revision>
  <dcterms:created xsi:type="dcterms:W3CDTF">2021-05-10T11:16:42Z</dcterms:created>
  <dcterms:modified xsi:type="dcterms:W3CDTF">2021-05-19T20:19:19Z</dcterms:modified>
</cp:coreProperties>
</file>

<file path=docProps/thumbnail.jpeg>
</file>